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70C2-4C22-4969-9B94-CEACF36BCFC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1DF6-880D-4F59-8F2F-0F9DDFC95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30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9F808-F115-4B1A-AC69-670FF473C4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1;&#1086;&#1079;&#1103;&#1080;&#1085;\Downloads\I_vot_takk_kazhdoe_utro_v_shkole_1173-Nasha_zaryadkaSkoro_viuchim_naizust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C49E-F454-4172-9C50-F4C11E7AC7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70564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400" b="1" i="1">
                <a:solidFill>
                  <a:schemeClr val="accent2"/>
                </a:solidFill>
              </a:rPr>
              <a:t>Путешествие в мир десятичных  дробей</a:t>
            </a:r>
          </a:p>
        </p:txBody>
      </p:sp>
      <p:pic>
        <p:nvPicPr>
          <p:cNvPr id="3078" name="Picture 13" descr="Рисунок3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1651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Рисунок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23764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0" name="Rectangle 18"/>
          <p:cNvGraphicFramePr>
            <a:graphicFrameLocks/>
          </p:cNvGraphicFramePr>
          <p:nvPr/>
        </p:nvGraphicFramePr>
        <p:xfrm>
          <a:off x="2051050" y="1700213"/>
          <a:ext cx="6096000" cy="4064000"/>
        </p:xfrm>
        <a:graphic>
          <a:graphicData uri="http://schemas.openxmlformats.org/presentationml/2006/ole">
            <p:oleObj spid="_x0000_s1050" name="Формула" r:id="rId5" imgW="0" imgH="0" progId="Equation.3">
              <p:embed/>
            </p:oleObj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2982913" y="1033463"/>
          <a:ext cx="1625600" cy="1189037"/>
        </p:xfrm>
        <a:graphic>
          <a:graphicData uri="http://schemas.openxmlformats.org/presentationml/2006/ole">
            <p:oleObj spid="_x0000_s1051" name="Формула" r:id="rId6" imgW="279279" imgH="203112" progId="Equation.3">
              <p:embed/>
            </p:oleObj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468313" y="3500438"/>
          <a:ext cx="1673225" cy="1116012"/>
        </p:xfrm>
        <a:graphic>
          <a:graphicData uri="http://schemas.openxmlformats.org/presentationml/2006/ole">
            <p:oleObj spid="_x0000_s1052" name="Формула" r:id="rId7" imgW="304536" imgH="203024" progId="Equation.3">
              <p:embed/>
            </p:oleObj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5795963" y="1125538"/>
          <a:ext cx="2087562" cy="1112837"/>
        </p:xfrm>
        <a:graphic>
          <a:graphicData uri="http://schemas.openxmlformats.org/presentationml/2006/ole">
            <p:oleObj spid="_x0000_s1053" name="Формула" r:id="rId8" imgW="380835" imgH="203112" progId="Equation.3">
              <p:embed/>
            </p:oleObj>
          </a:graphicData>
        </a:graphic>
      </p:graphicFrame>
      <p:pic>
        <p:nvPicPr>
          <p:cNvPr id="3084" name="Picture 8" descr="MCj0411868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19954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27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10511-FADF-4D13-9701-2405D24456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591D9A-74AD-4DA1-8F50-ED4F747C7F2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0777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0873" y="5136057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8779" y="1913434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3466" y="4074021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78779" y="4074021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229" y="4064496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329" y="1913434"/>
            <a:ext cx="17287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3700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35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E28DF-215A-4422-A248-269C33647A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C57730-A8CA-4C78-B3D7-186E22AB7B3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0777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8899" y="5314052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31696" y="1898239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31696" y="4058826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3146" y="4049301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1246" y="1898239"/>
            <a:ext cx="17287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3700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97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20F23-A31C-4299-8513-6927A456CC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2D799E-2AD8-4ECF-9278-1AE82EF472E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999" y="5372708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737" y="1981200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03221" y="4124325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1999" y="4153807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60AB7-85CC-4431-824C-1A3D423044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83155F-2793-44D6-BB48-9C91EAC6448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006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6317" y="5146221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1760" y="4014150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4850" y="4019593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1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9C9AF-8369-4CFB-BC4B-7F303A66DA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D74C75-C70E-430B-931A-1B156DA4C04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2687" y="5201134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4129572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8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EC126-C242-4234-9B9B-5DA2B80802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DFB3EA-2BEB-414D-8CE4-78FC2EA52B9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 dirty="0"/>
              <a:t>Выполни устный счет и открой картинку:</a:t>
            </a:r>
          </a:p>
          <a:p>
            <a:pPr eaLnBrk="1" hangingPunct="1"/>
            <a:r>
              <a:rPr lang="ru-RU" sz="2000" b="1" dirty="0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 dirty="0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105" y="5105399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5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01C2F-3B97-42CA-95F2-5EBA9E0D73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60648"/>
            <a:ext cx="4392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1643063"/>
            <a:ext cx="4572000" cy="4429125"/>
            <a:chOff x="0" y="1643050"/>
            <a:chExt cx="4572000" cy="4429156"/>
          </a:xfrm>
        </p:grpSpPr>
        <p:sp>
          <p:nvSpPr>
            <p:cNvPr id="7" name="Вертикальный свиток 6"/>
            <p:cNvSpPr/>
            <p:nvPr/>
          </p:nvSpPr>
          <p:spPr>
            <a:xfrm>
              <a:off x="0" y="1643050"/>
              <a:ext cx="4572000" cy="4429156"/>
            </a:xfrm>
            <a:prstGeom prst="verticalScroll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492" name="TextBox 7"/>
            <p:cNvSpPr txBox="1">
              <a:spLocks noChangeArrowheads="1"/>
            </p:cNvSpPr>
            <p:nvPr/>
          </p:nvSpPr>
          <p:spPr bwMode="auto">
            <a:xfrm>
              <a:off x="642910" y="2428868"/>
              <a:ext cx="3357586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 b="1" i="1"/>
                <a:t>До Х</a:t>
              </a:r>
              <a:r>
                <a:rPr lang="en-US" sz="2000" b="1" i="1"/>
                <a:t>Vl</a:t>
              </a:r>
              <a:r>
                <a:rPr lang="ru-RU" sz="2000" b="1" i="1"/>
                <a:t> века европейцы не знали десятичных дробей. Правда, еще до н. э. в Китае пользовались десятичными дробями</a:t>
              </a:r>
              <a:r>
                <a:rPr lang="ru-RU"/>
                <a:t>. </a:t>
              </a:r>
            </a:p>
            <a:p>
              <a:pPr eaLnBrk="1" hangingPunct="1"/>
              <a:r>
                <a:rPr lang="ru-RU" sz="2000" b="1">
                  <a:solidFill>
                    <a:srgbClr val="C00000"/>
                  </a:solidFill>
                </a:rPr>
                <a:t>Вставьте вместо знака вопроса недостающее число, и вы узнаете, в каком веке до н. э. появились десятичные дроби.</a:t>
              </a:r>
            </a:p>
          </p:txBody>
        </p:sp>
      </p:grpSp>
      <p:sp>
        <p:nvSpPr>
          <p:cNvPr id="9" name="Выноска-облако 8"/>
          <p:cNvSpPr/>
          <p:nvPr/>
        </p:nvSpPr>
        <p:spPr>
          <a:xfrm>
            <a:off x="4572000" y="1428750"/>
            <a:ext cx="4357688" cy="1000125"/>
          </a:xfrm>
          <a:prstGeom prst="cloudCallout">
            <a:avLst>
              <a:gd name="adj1" fmla="val 4962"/>
              <a:gd name="adj2" fmla="val 106069"/>
            </a:avLst>
          </a:prstGeom>
          <a:solidFill>
            <a:srgbClr val="66FFFF"/>
          </a:solidFill>
          <a:ln w="1905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Найди закономерность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0" y="3143250"/>
            <a:ext cx="29257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/>
              <a:t>3,7        5,1      6,5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13,8      15,2    16,6</a:t>
            </a:r>
          </a:p>
          <a:p>
            <a:pPr eaLnBrk="1" hangingPunct="1"/>
            <a:endParaRPr lang="ru-RU" sz="2800" b="1"/>
          </a:p>
          <a:p>
            <a:pPr eaLnBrk="1" hangingPunct="1"/>
            <a:r>
              <a:rPr lang="ru-RU" sz="2800" b="1"/>
              <a:t>2,1          </a:t>
            </a:r>
            <a:r>
              <a:rPr lang="ru-RU" sz="2800" b="1">
                <a:solidFill>
                  <a:srgbClr val="C00000"/>
                </a:solidFill>
              </a:rPr>
              <a:t>?</a:t>
            </a:r>
            <a:r>
              <a:rPr lang="ru-RU" sz="2800" b="1"/>
              <a:t>          3,9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5435600" y="4643438"/>
            <a:ext cx="2928938" cy="22145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lll</a:t>
            </a:r>
            <a:r>
              <a:rPr lang="ru-RU" sz="2000" b="1" dirty="0">
                <a:solidFill>
                  <a:srgbClr val="FF0000"/>
                </a:solidFill>
              </a:rPr>
              <a:t> век до н.э.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107950" y="1628775"/>
            <a:ext cx="4643438" cy="4429125"/>
          </a:xfrm>
          <a:prstGeom prst="verticalScrol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(3,7 + 6,5) : 2 = 5,1</a:t>
            </a:r>
          </a:p>
          <a:p>
            <a:pPr algn="ctr">
              <a:defRPr/>
            </a:pPr>
            <a:r>
              <a:rPr lang="ru-RU" sz="2800" b="1" dirty="0"/>
              <a:t>(13,8 + 16,6) : 2 =15,2</a:t>
            </a:r>
          </a:p>
          <a:p>
            <a:pPr algn="ctr">
              <a:defRPr/>
            </a:pPr>
            <a:r>
              <a:rPr lang="ru-RU" sz="2800" b="1" dirty="0"/>
              <a:t>(2,1 + 3,9) : 2 = </a:t>
            </a:r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9109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034337" cy="6143625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5400" b="1" i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Биологическая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0C69-5429-43C3-9A5F-C08A0F7E08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55650" y="836613"/>
            <a:ext cx="7631113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Познакомимся с обитателями этого замечательного острова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564313" y="6859588"/>
            <a:ext cx="2109787" cy="2889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2D0232-43F9-48FA-961F-A923CF3262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276475"/>
            <a:ext cx="661828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44900"/>
            <a:ext cx="109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10937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109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109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09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7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DD12-1357-45CC-9031-8D492DF988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A064A4-9110-44B8-A1AE-C47E4058172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39750" y="3644900"/>
            <a:ext cx="8135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2563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95288" y="115888"/>
            <a:ext cx="8424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«Сосчитай»    </a:t>
            </a:r>
          </a:p>
          <a:p>
            <a:pPr eaLnBrk="1" hangingPunct="1"/>
            <a:r>
              <a:rPr lang="ru-RU" sz="2000" b="1"/>
              <a:t>На земном шаре обитают птицы - безошибочные составители прогноза погоды на лето. Название этих птиц зашифровано примерами. Решите эти примеры . Заменив числа буквами , вы прочтёте название птиц-метеорологов.</a:t>
            </a:r>
            <a:r>
              <a:rPr lang="ru-RU"/>
              <a:t/>
            </a:r>
            <a:br>
              <a:rPr lang="ru-RU"/>
            </a:br>
            <a:r>
              <a:rPr lang="ru-RU"/>
              <a:t>1. 8+1,6;    2. 11,7-4,4;   3. 1-0,99;  4. 0,15*10;   5. 10,92:3;   6. 0,024*4;</a:t>
            </a:r>
            <a:br>
              <a:rPr lang="ru-RU"/>
            </a:br>
            <a:r>
              <a:rPr lang="ru-RU"/>
              <a:t>7. 4,2+6,4;   8. 1560:100</a:t>
            </a:r>
          </a:p>
        </p:txBody>
      </p:sp>
      <p:pic>
        <p:nvPicPr>
          <p:cNvPr id="22538" name="Picture 9" descr="рр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45354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72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30F01-0662-4340-8304-22BBA195C2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8688" y="214313"/>
            <a:ext cx="7358062" cy="157003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/>
              <a:t>На островах Тихого океана живут черепахи-гиганты. Они такой величины, что дети могут кататься сидя у них на панцире. Название этих черепах зашифровано в примерах: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929188" y="5500688"/>
            <a:ext cx="3786187" cy="857250"/>
          </a:xfrm>
          <a:prstGeom prst="cloud">
            <a:avLst/>
          </a:prstGeom>
          <a:solidFill>
            <a:srgbClr val="66FFFF"/>
          </a:solidFill>
          <a:ln w="1905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Дополни дробь до 1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2875" y="2214563"/>
            <a:ext cx="4143375" cy="4143375"/>
            <a:chOff x="142844" y="2214554"/>
            <a:chExt cx="4143404" cy="4143404"/>
          </a:xfrm>
        </p:grpSpPr>
        <p:sp>
          <p:nvSpPr>
            <p:cNvPr id="8" name="10-конечная звезда 7"/>
            <p:cNvSpPr/>
            <p:nvPr/>
          </p:nvSpPr>
          <p:spPr>
            <a:xfrm>
              <a:off x="142844" y="2214554"/>
              <a:ext cx="4143404" cy="4143404"/>
            </a:xfrm>
            <a:prstGeom prst="star10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ИИ</a:t>
              </a:r>
            </a:p>
          </p:txBody>
        </p:sp>
        <p:sp>
          <p:nvSpPr>
            <p:cNvPr id="9" name="10-конечная звезда 8"/>
            <p:cNvSpPr/>
            <p:nvPr/>
          </p:nvSpPr>
          <p:spPr>
            <a:xfrm>
              <a:off x="1142976" y="3428999"/>
              <a:ext cx="2071703" cy="1857388"/>
            </a:xfrm>
            <a:prstGeom prst="star10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535753" y="3679033"/>
              <a:ext cx="3357587" cy="1143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35754" y="3750471"/>
              <a:ext cx="3357585" cy="1143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14348" y="3286123"/>
              <a:ext cx="3000396" cy="20002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57159" y="4286255"/>
              <a:ext cx="371477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714348" y="3286123"/>
              <a:ext cx="3000396" cy="20717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594" name="TextBox 14"/>
            <p:cNvSpPr txBox="1">
              <a:spLocks noChangeArrowheads="1"/>
            </p:cNvSpPr>
            <p:nvPr/>
          </p:nvSpPr>
          <p:spPr bwMode="auto">
            <a:xfrm>
              <a:off x="1928794" y="2714621"/>
              <a:ext cx="785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0,81</a:t>
              </a:r>
            </a:p>
          </p:txBody>
        </p:sp>
        <p:sp>
          <p:nvSpPr>
            <p:cNvPr id="23595" name="TextBox 15"/>
            <p:cNvSpPr txBox="1">
              <a:spLocks noChangeArrowheads="1"/>
            </p:cNvSpPr>
            <p:nvPr/>
          </p:nvSpPr>
          <p:spPr bwMode="auto">
            <a:xfrm>
              <a:off x="2071670" y="3500438"/>
              <a:ext cx="2143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И</a:t>
              </a:r>
            </a:p>
          </p:txBody>
        </p:sp>
        <p:sp>
          <p:nvSpPr>
            <p:cNvPr id="23596" name="TextBox 16"/>
            <p:cNvSpPr txBox="1">
              <a:spLocks noChangeArrowheads="1"/>
            </p:cNvSpPr>
            <p:nvPr/>
          </p:nvSpPr>
          <p:spPr bwMode="auto">
            <a:xfrm>
              <a:off x="2928926" y="3000373"/>
              <a:ext cx="642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/>
                <a:t>0,6</a:t>
              </a:r>
            </a:p>
          </p:txBody>
        </p:sp>
        <p:sp>
          <p:nvSpPr>
            <p:cNvPr id="23597" name="TextBox 17"/>
            <p:cNvSpPr txBox="1">
              <a:spLocks noChangeArrowheads="1"/>
            </p:cNvSpPr>
            <p:nvPr/>
          </p:nvSpPr>
          <p:spPr bwMode="auto">
            <a:xfrm>
              <a:off x="2428860" y="3643314"/>
              <a:ext cx="3571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Р</a:t>
              </a:r>
            </a:p>
          </p:txBody>
        </p:sp>
        <p:sp>
          <p:nvSpPr>
            <p:cNvPr id="23598" name="TextBox 18"/>
            <p:cNvSpPr txBox="1">
              <a:spLocks noChangeArrowheads="1"/>
            </p:cNvSpPr>
            <p:nvPr/>
          </p:nvSpPr>
          <p:spPr bwMode="auto">
            <a:xfrm>
              <a:off x="3275856" y="3717032"/>
              <a:ext cx="792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0,91</a:t>
              </a:r>
            </a:p>
          </p:txBody>
        </p:sp>
        <p:sp>
          <p:nvSpPr>
            <p:cNvPr id="23599" name="TextBox 19"/>
            <p:cNvSpPr txBox="1">
              <a:spLocks noChangeArrowheads="1"/>
            </p:cNvSpPr>
            <p:nvPr/>
          </p:nvSpPr>
          <p:spPr bwMode="auto">
            <a:xfrm>
              <a:off x="2643174" y="3929066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О</a:t>
              </a:r>
            </a:p>
          </p:txBody>
        </p:sp>
        <p:sp>
          <p:nvSpPr>
            <p:cNvPr id="23600" name="TextBox 20"/>
            <p:cNvSpPr txBox="1">
              <a:spLocks noChangeArrowheads="1"/>
            </p:cNvSpPr>
            <p:nvPr/>
          </p:nvSpPr>
          <p:spPr bwMode="auto">
            <a:xfrm>
              <a:off x="3357554" y="4500570"/>
              <a:ext cx="782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0,73</a:t>
              </a:r>
            </a:p>
          </p:txBody>
        </p:sp>
        <p:sp>
          <p:nvSpPr>
            <p:cNvPr id="23601" name="TextBox 21"/>
            <p:cNvSpPr txBox="1">
              <a:spLocks noChangeArrowheads="1"/>
            </p:cNvSpPr>
            <p:nvPr/>
          </p:nvSpPr>
          <p:spPr bwMode="auto">
            <a:xfrm>
              <a:off x="2643174" y="4286256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Д</a:t>
              </a:r>
            </a:p>
          </p:txBody>
        </p:sp>
        <p:sp>
          <p:nvSpPr>
            <p:cNvPr id="23602" name="TextBox 22"/>
            <p:cNvSpPr txBox="1">
              <a:spLocks noChangeArrowheads="1"/>
            </p:cNvSpPr>
            <p:nvPr/>
          </p:nvSpPr>
          <p:spPr bwMode="auto">
            <a:xfrm>
              <a:off x="2714612" y="5357826"/>
              <a:ext cx="785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0,19</a:t>
              </a:r>
            </a:p>
          </p:txBody>
        </p:sp>
        <p:sp>
          <p:nvSpPr>
            <p:cNvPr id="23603" name="TextBox 23"/>
            <p:cNvSpPr txBox="1">
              <a:spLocks noChangeArrowheads="1"/>
            </p:cNvSpPr>
            <p:nvPr/>
          </p:nvSpPr>
          <p:spPr bwMode="auto">
            <a:xfrm>
              <a:off x="2500298" y="4714884"/>
              <a:ext cx="3571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Х</a:t>
              </a:r>
            </a:p>
          </p:txBody>
        </p:sp>
        <p:sp>
          <p:nvSpPr>
            <p:cNvPr id="23604" name="TextBox 24"/>
            <p:cNvSpPr txBox="1">
              <a:spLocks noChangeArrowheads="1"/>
            </p:cNvSpPr>
            <p:nvPr/>
          </p:nvSpPr>
          <p:spPr bwMode="auto">
            <a:xfrm>
              <a:off x="1785918" y="5572140"/>
              <a:ext cx="714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0,36</a:t>
              </a:r>
            </a:p>
          </p:txBody>
        </p:sp>
        <p:sp>
          <p:nvSpPr>
            <p:cNvPr id="23605" name="TextBox 25"/>
            <p:cNvSpPr txBox="1">
              <a:spLocks noChangeArrowheads="1"/>
            </p:cNvSpPr>
            <p:nvPr/>
          </p:nvSpPr>
          <p:spPr bwMode="auto">
            <a:xfrm>
              <a:off x="2071670" y="4714884"/>
              <a:ext cx="3571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23606" name="TextBox 26"/>
            <p:cNvSpPr txBox="1">
              <a:spLocks noChangeArrowheads="1"/>
            </p:cNvSpPr>
            <p:nvPr/>
          </p:nvSpPr>
          <p:spPr bwMode="auto">
            <a:xfrm>
              <a:off x="1000100" y="5429264"/>
              <a:ext cx="714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0,86</a:t>
              </a:r>
            </a:p>
          </p:txBody>
        </p:sp>
        <p:sp>
          <p:nvSpPr>
            <p:cNvPr id="23607" name="TextBox 27"/>
            <p:cNvSpPr txBox="1">
              <a:spLocks noChangeArrowheads="1"/>
            </p:cNvSpPr>
            <p:nvPr/>
          </p:nvSpPr>
          <p:spPr bwMode="auto">
            <a:xfrm>
              <a:off x="1714480" y="4714884"/>
              <a:ext cx="2143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FF0000"/>
                  </a:solidFill>
                </a:rPr>
                <a:t>Е</a:t>
              </a:r>
            </a:p>
          </p:txBody>
        </p:sp>
        <p:sp>
          <p:nvSpPr>
            <p:cNvPr id="23608" name="TextBox 28"/>
            <p:cNvSpPr txBox="1">
              <a:spLocks noChangeArrowheads="1"/>
            </p:cNvSpPr>
            <p:nvPr/>
          </p:nvSpPr>
          <p:spPr bwMode="auto">
            <a:xfrm>
              <a:off x="500034" y="4572008"/>
              <a:ext cx="785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0,25</a:t>
              </a:r>
            </a:p>
          </p:txBody>
        </p:sp>
        <p:sp>
          <p:nvSpPr>
            <p:cNvPr id="23609" name="TextBox 29"/>
            <p:cNvSpPr txBox="1">
              <a:spLocks noChangeArrowheads="1"/>
            </p:cNvSpPr>
            <p:nvPr/>
          </p:nvSpPr>
          <p:spPr bwMode="auto">
            <a:xfrm>
              <a:off x="1357290" y="4357694"/>
              <a:ext cx="571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Е</a:t>
              </a:r>
            </a:p>
          </p:txBody>
        </p:sp>
        <p:sp>
          <p:nvSpPr>
            <p:cNvPr id="23610" name="TextBox 30"/>
            <p:cNvSpPr txBox="1">
              <a:spLocks noChangeArrowheads="1"/>
            </p:cNvSpPr>
            <p:nvPr/>
          </p:nvSpPr>
          <p:spPr bwMode="auto">
            <a:xfrm>
              <a:off x="428596" y="3786190"/>
              <a:ext cx="714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0,3</a:t>
              </a:r>
            </a:p>
          </p:txBody>
        </p:sp>
        <p:sp>
          <p:nvSpPr>
            <p:cNvPr id="23611" name="TextBox 31"/>
            <p:cNvSpPr txBox="1">
              <a:spLocks noChangeArrowheads="1"/>
            </p:cNvSpPr>
            <p:nvPr/>
          </p:nvSpPr>
          <p:spPr bwMode="auto">
            <a:xfrm>
              <a:off x="1428728" y="4000504"/>
              <a:ext cx="28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Л</a:t>
              </a:r>
            </a:p>
          </p:txBody>
        </p:sp>
        <p:sp>
          <p:nvSpPr>
            <p:cNvPr id="23612" name="TextBox 32"/>
            <p:cNvSpPr txBox="1">
              <a:spLocks noChangeArrowheads="1"/>
            </p:cNvSpPr>
            <p:nvPr/>
          </p:nvSpPr>
          <p:spPr bwMode="auto">
            <a:xfrm>
              <a:off x="857224" y="2857496"/>
              <a:ext cx="8344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/>
                <a:t>0,68</a:t>
              </a:r>
            </a:p>
          </p:txBody>
        </p:sp>
        <p:sp>
          <p:nvSpPr>
            <p:cNvPr id="23613" name="TextBox 33"/>
            <p:cNvSpPr txBox="1">
              <a:spLocks noChangeArrowheads="1"/>
            </p:cNvSpPr>
            <p:nvPr/>
          </p:nvSpPr>
          <p:spPr bwMode="auto">
            <a:xfrm>
              <a:off x="1714480" y="3786190"/>
              <a:ext cx="5000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0000"/>
                  </a:solidFill>
                </a:rPr>
                <a:t>М</a:t>
              </a:r>
            </a:p>
          </p:txBody>
        </p:sp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4500563" y="2286000"/>
            <a:ext cx="4357687" cy="2928938"/>
            <a:chOff x="4143372" y="1643050"/>
            <a:chExt cx="4357718" cy="2928958"/>
          </a:xfrm>
        </p:grpSpPr>
        <p:sp>
          <p:nvSpPr>
            <p:cNvPr id="36" name="Овал 35"/>
            <p:cNvSpPr/>
            <p:nvPr/>
          </p:nvSpPr>
          <p:spPr>
            <a:xfrm>
              <a:off x="6786578" y="1714488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0,75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29124" y="1785926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0,64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143372" y="2643182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0,19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86248" y="3286124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0,7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5000628" y="3786190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0,14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6000760" y="4000504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0,81</a:t>
              </a:r>
            </a:p>
          </p:txBody>
        </p:sp>
        <p:sp>
          <p:nvSpPr>
            <p:cNvPr id="42" name="Овал 41"/>
            <p:cNvSpPr/>
            <p:nvPr/>
          </p:nvSpPr>
          <p:spPr>
            <a:xfrm>
              <a:off x="7072330" y="3786190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0,09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500958" y="3071810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0,32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00958" y="2428868"/>
              <a:ext cx="1000132" cy="57150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/>
                <a:t>0,4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5643570" y="1643050"/>
              <a:ext cx="1000132" cy="57150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bg1"/>
                  </a:solidFill>
                </a:rPr>
                <a:t>0,27</a:t>
              </a:r>
            </a:p>
          </p:txBody>
        </p:sp>
        <p:sp>
          <p:nvSpPr>
            <p:cNvPr id="46" name="Солнце 45"/>
            <p:cNvSpPr/>
            <p:nvPr/>
          </p:nvSpPr>
          <p:spPr>
            <a:xfrm>
              <a:off x="5715008" y="2571744"/>
              <a:ext cx="1285884" cy="785817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47" name="Прямая со стрелкой 46"/>
            <p:cNvCxnSpPr>
              <a:stCxn id="36" idx="3"/>
            </p:cNvCxnSpPr>
            <p:nvPr/>
          </p:nvCxnSpPr>
          <p:spPr>
            <a:xfrm rot="5400000">
              <a:off x="6424625" y="2278054"/>
              <a:ext cx="584204" cy="4318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38" idx="6"/>
              <a:endCxn id="46" idx="1"/>
            </p:cNvCxnSpPr>
            <p:nvPr/>
          </p:nvCxnSpPr>
          <p:spPr>
            <a:xfrm>
              <a:off x="5143504" y="2928934"/>
              <a:ext cx="571504" cy="365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5214942" y="3286124"/>
              <a:ext cx="642943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40" idx="7"/>
            </p:cNvCxnSpPr>
            <p:nvPr/>
          </p:nvCxnSpPr>
          <p:spPr>
            <a:xfrm rot="5400000" flipH="1" flipV="1">
              <a:off x="5671351" y="3326606"/>
              <a:ext cx="727080" cy="3603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41" idx="0"/>
              <a:endCxn id="46" idx="2"/>
            </p:cNvCxnSpPr>
            <p:nvPr/>
          </p:nvCxnSpPr>
          <p:spPr>
            <a:xfrm rot="16200000" flipV="1">
              <a:off x="6107917" y="3607594"/>
              <a:ext cx="64294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endCxn id="46" idx="3"/>
            </p:cNvCxnSpPr>
            <p:nvPr/>
          </p:nvCxnSpPr>
          <p:spPr>
            <a:xfrm rot="10800000">
              <a:off x="7000892" y="2965447"/>
              <a:ext cx="571504" cy="3206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44" idx="2"/>
            </p:cNvCxnSpPr>
            <p:nvPr/>
          </p:nvCxnSpPr>
          <p:spPr>
            <a:xfrm rot="10800000">
              <a:off x="6786578" y="2714620"/>
              <a:ext cx="71438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45" idx="4"/>
            </p:cNvCxnSpPr>
            <p:nvPr/>
          </p:nvCxnSpPr>
          <p:spPr>
            <a:xfrm rot="16200000" flipH="1">
              <a:off x="5893604" y="2464587"/>
              <a:ext cx="57150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stCxn id="45" idx="6"/>
              <a:endCxn id="36" idx="2"/>
            </p:cNvCxnSpPr>
            <p:nvPr/>
          </p:nvCxnSpPr>
          <p:spPr>
            <a:xfrm>
              <a:off x="6643702" y="1928802"/>
              <a:ext cx="14287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37" idx="5"/>
            </p:cNvCxnSpPr>
            <p:nvPr/>
          </p:nvCxnSpPr>
          <p:spPr>
            <a:xfrm rot="16200000" flipH="1">
              <a:off x="5421318" y="2135179"/>
              <a:ext cx="441328" cy="717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16200000" flipV="1">
              <a:off x="6750859" y="3250405"/>
              <a:ext cx="642942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565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11E49-BBEF-48A5-A802-AA81258877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55650" y="692150"/>
            <a:ext cx="7921625" cy="5256213"/>
          </a:xfrm>
        </p:spPr>
        <p:txBody>
          <a:bodyPr>
            <a:normAutofit lnSpcReduction="10000"/>
          </a:bodyPr>
          <a:lstStyle/>
          <a:p>
            <a:r>
              <a:rPr lang="ru-RU" b="1" u="sng" smtClean="0"/>
              <a:t>Цели урока:</a:t>
            </a:r>
            <a:endParaRPr lang="ru-RU" smtClean="0"/>
          </a:p>
          <a:p>
            <a:r>
              <a:rPr lang="ru-RU" u="sng" smtClean="0"/>
              <a:t>Обучающая: </a:t>
            </a:r>
            <a:r>
              <a:rPr lang="ru-RU" smtClean="0"/>
              <a:t>повторить правила и закрепить умения выполнять умножение и деление десятичных дробей на натуральные числа;</a:t>
            </a:r>
          </a:p>
          <a:p>
            <a:r>
              <a:rPr lang="ru-RU" u="sng" smtClean="0"/>
              <a:t>Развивающая: </a:t>
            </a:r>
            <a:r>
              <a:rPr lang="ru-RU" smtClean="0"/>
              <a:t>развивать познавательный интерес к предмету, математическую речь учащихся, чувство коллективизма; </a:t>
            </a:r>
          </a:p>
          <a:p>
            <a:r>
              <a:rPr lang="ru-RU" u="sng" smtClean="0"/>
              <a:t>Воспитывающая: </a:t>
            </a:r>
            <a:r>
              <a:rPr lang="ru-RU" smtClean="0"/>
              <a:t>воспитывать усидчивость, трудолюбие, умение выслушивать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xmlns="" val="1437113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E3C83-3424-455A-B8C0-D8AFC11682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494846" y="5181600"/>
            <a:ext cx="8613775" cy="1319213"/>
            <a:chOff x="345" y="2478"/>
            <a:chExt cx="5426" cy="831"/>
          </a:xfrm>
        </p:grpSpPr>
        <p:graphicFrame>
          <p:nvGraphicFramePr>
            <p:cNvPr id="24583" name="Object 6"/>
            <p:cNvGraphicFramePr>
              <a:graphicFrameLocks noChangeAspect="1"/>
            </p:cNvGraphicFramePr>
            <p:nvPr/>
          </p:nvGraphicFramePr>
          <p:xfrm>
            <a:off x="345" y="2478"/>
            <a:ext cx="527" cy="816"/>
          </p:xfrm>
          <a:graphic>
            <a:graphicData uri="http://schemas.openxmlformats.org/presentationml/2006/ole">
              <p:oleObj spid="_x0000_s2106" name="Формула" r:id="rId3" imgW="279279" imgH="431613" progId="Equation.3">
                <p:embed/>
              </p:oleObj>
            </a:graphicData>
          </a:graphic>
        </p:graphicFrame>
        <p:graphicFrame>
          <p:nvGraphicFramePr>
            <p:cNvPr id="2458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48481488"/>
                </p:ext>
              </p:extLst>
            </p:nvPr>
          </p:nvGraphicFramePr>
          <p:xfrm>
            <a:off x="960" y="2493"/>
            <a:ext cx="489" cy="816"/>
          </p:xfrm>
          <a:graphic>
            <a:graphicData uri="http://schemas.openxmlformats.org/presentationml/2006/ole">
              <p:oleObj spid="_x0000_s2107" name="Формула" r:id="rId4" imgW="228600" imgH="381000" progId="Equation.3">
                <p:embed/>
              </p:oleObj>
            </a:graphicData>
          </a:graphic>
        </p:graphicFrame>
        <p:graphicFrame>
          <p:nvGraphicFramePr>
            <p:cNvPr id="24585" name="Object 8"/>
            <p:cNvGraphicFramePr>
              <a:graphicFrameLocks noChangeAspect="1"/>
            </p:cNvGraphicFramePr>
            <p:nvPr/>
          </p:nvGraphicFramePr>
          <p:xfrm>
            <a:off x="1742" y="2478"/>
            <a:ext cx="625" cy="816"/>
          </p:xfrm>
          <a:graphic>
            <a:graphicData uri="http://schemas.openxmlformats.org/presentationml/2006/ole">
              <p:oleObj spid="_x0000_s2108" name="Формула" r:id="rId5" imgW="291973" imgH="380835" progId="Equation.3">
                <p:embed/>
              </p:oleObj>
            </a:graphicData>
          </a:graphic>
        </p:graphicFrame>
        <p:graphicFrame>
          <p:nvGraphicFramePr>
            <p:cNvPr id="24586" name="Object 9"/>
            <p:cNvGraphicFramePr>
              <a:graphicFrameLocks noChangeAspect="1"/>
            </p:cNvGraphicFramePr>
            <p:nvPr/>
          </p:nvGraphicFramePr>
          <p:xfrm>
            <a:off x="2467" y="2478"/>
            <a:ext cx="436" cy="816"/>
          </p:xfrm>
          <a:graphic>
            <a:graphicData uri="http://schemas.openxmlformats.org/presentationml/2006/ole">
              <p:oleObj spid="_x0000_s2109" name="Формула" r:id="rId6" imgW="203112" imgH="380835" progId="Equation.3">
                <p:embed/>
              </p:oleObj>
            </a:graphicData>
          </a:graphic>
        </p:graphicFrame>
        <p:graphicFrame>
          <p:nvGraphicFramePr>
            <p:cNvPr id="24587" name="Object 10"/>
            <p:cNvGraphicFramePr>
              <a:graphicFrameLocks noChangeAspect="1"/>
            </p:cNvGraphicFramePr>
            <p:nvPr/>
          </p:nvGraphicFramePr>
          <p:xfrm>
            <a:off x="2973" y="2478"/>
            <a:ext cx="707" cy="816"/>
          </p:xfrm>
          <a:graphic>
            <a:graphicData uri="http://schemas.openxmlformats.org/presentationml/2006/ole">
              <p:oleObj spid="_x0000_s2110" name="Формула" r:id="rId7" imgW="304668" imgH="380835" progId="Equation.3">
                <p:embed/>
              </p:oleObj>
            </a:graphicData>
          </a:graphic>
        </p:graphicFrame>
        <p:graphicFrame>
          <p:nvGraphicFramePr>
            <p:cNvPr id="24588" name="Object 11"/>
            <p:cNvGraphicFramePr>
              <a:graphicFrameLocks noChangeAspect="1"/>
            </p:cNvGraphicFramePr>
            <p:nvPr/>
          </p:nvGraphicFramePr>
          <p:xfrm>
            <a:off x="3608" y="2478"/>
            <a:ext cx="884" cy="816"/>
          </p:xfrm>
          <a:graphic>
            <a:graphicData uri="http://schemas.openxmlformats.org/presentationml/2006/ole">
              <p:oleObj spid="_x0000_s2111" name="Формула" r:id="rId8" imgW="380835" imgH="380835" progId="Equation.3">
                <p:embed/>
              </p:oleObj>
            </a:graphicData>
          </a:graphic>
        </p:graphicFrame>
        <p:graphicFrame>
          <p:nvGraphicFramePr>
            <p:cNvPr id="24589" name="Object 12"/>
            <p:cNvGraphicFramePr>
              <a:graphicFrameLocks noChangeAspect="1"/>
            </p:cNvGraphicFramePr>
            <p:nvPr/>
          </p:nvGraphicFramePr>
          <p:xfrm>
            <a:off x="4500" y="2478"/>
            <a:ext cx="625" cy="816"/>
          </p:xfrm>
          <a:graphic>
            <a:graphicData uri="http://schemas.openxmlformats.org/presentationml/2006/ole">
              <p:oleObj spid="_x0000_s2112" name="Формула" r:id="rId9" imgW="291973" imgH="380835" progId="Equation.3">
                <p:embed/>
              </p:oleObj>
            </a:graphicData>
          </a:graphic>
        </p:graphicFrame>
        <p:graphicFrame>
          <p:nvGraphicFramePr>
            <p:cNvPr id="24590" name="Object 13"/>
            <p:cNvGraphicFramePr>
              <a:graphicFrameLocks noChangeAspect="1"/>
            </p:cNvGraphicFramePr>
            <p:nvPr/>
          </p:nvGraphicFramePr>
          <p:xfrm>
            <a:off x="5144" y="2478"/>
            <a:ext cx="627" cy="816"/>
          </p:xfrm>
          <a:graphic>
            <a:graphicData uri="http://schemas.openxmlformats.org/presentationml/2006/ole">
              <p:oleObj spid="_x0000_s2113" name="Формула" r:id="rId10" imgW="291973" imgH="380835" progId="Equation.3">
                <p:embed/>
              </p:oleObj>
            </a:graphicData>
          </a:graphic>
        </p:graphicFrame>
      </p:grpSp>
      <p:pic>
        <p:nvPicPr>
          <p:cNvPr id="24582" name="Picture 14" descr="362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14" t="10182" r="8952" b="24652"/>
          <a:stretch>
            <a:fillRect/>
          </a:stretch>
        </p:blipFill>
        <p:spPr bwMode="auto">
          <a:xfrm>
            <a:off x="1258888" y="260350"/>
            <a:ext cx="6624637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311D9-1B94-4B4D-8F4C-DA9F64C0B7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5879" y="1138238"/>
            <a:ext cx="850106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В водах Индийского и тропической части Тихого и Атлантического океанов встречается самая крупная в мире кожистая черепаха </a:t>
            </a:r>
            <a:r>
              <a:rPr lang="ru-RU" sz="2800" dirty="0" err="1"/>
              <a:t>дермохелис</a:t>
            </a:r>
            <a:r>
              <a:rPr lang="ru-RU" sz="2400" b="1" dirty="0"/>
              <a:t>, вес которой достигает 600 килограммов, при длине панциря свыше 2 метров. </a:t>
            </a:r>
            <a:r>
              <a:rPr lang="ru-RU" sz="2400" b="1" dirty="0" smtClean="0"/>
              <a:t>В </a:t>
            </a:r>
            <a:r>
              <a:rPr lang="ru-RU" sz="2400" b="1" dirty="0"/>
              <a:t>1936 году один экземпляр </a:t>
            </a:r>
            <a:r>
              <a:rPr lang="ru-RU" sz="2400" b="1" dirty="0" err="1"/>
              <a:t>дермохелиса</a:t>
            </a:r>
            <a:r>
              <a:rPr lang="ru-RU" sz="2400" b="1" dirty="0"/>
              <a:t> был пойман в водах советского Дальнего Востока в районе залива </a:t>
            </a:r>
            <a:r>
              <a:rPr lang="ru-RU" sz="2400" b="1" dirty="0" smtClean="0"/>
              <a:t>Рында.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313" y="214312"/>
            <a:ext cx="4786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Дермохелис</a:t>
            </a:r>
            <a:endParaRPr lang="ru-RU" sz="54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900igr.net/datai/biologija/Reptilii/0021-018-Morskaja-kozhistaja-cherepakha-CHerepakha-gigant-dlina-do-2-m-i-massa-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3982"/>
            <a:ext cx="5334000" cy="34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50D1-36F1-4949-AE6A-779A863FF2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C:\Users\Хозяин\Pictures\sports-58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9188"/>
            <a:ext cx="1579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Хозяин\Pictures\sportsmen-3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42875"/>
            <a:ext cx="1928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Хозяин\Pictures\sports-58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24225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Хозяин\Pictures\бегун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6713" y="2571750"/>
            <a:ext cx="3652838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19852993">
            <a:off x="3004514" y="3098011"/>
            <a:ext cx="54946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</a:p>
        </p:txBody>
      </p:sp>
      <p:pic>
        <p:nvPicPr>
          <p:cNvPr id="10" name="I_vot_takk_kazhdoe_utro_v_shkole_1173-Nasha_zaryadkaSkoro_viuchim_naizu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9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4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178105" cy="602699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Географическая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Вспомним, ребята, какие вы знаете материки и океаны?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6BCF-C8A6-4B27-BC45-1D4140F9FF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44750"/>
            <a:ext cx="51879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Географическая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02161-474C-47F4-87A7-01BAFA5E52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270411"/>
            <a:ext cx="3892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endParaRPr lang="ru-RU" sz="2400" i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Сравните площади материков и укажите площадь самого большого и маленького материка: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Америка – 42,1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Африка – 29,9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Антарктида – 13,9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Австралия – 8,9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Азия – 44,4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Европа – 10,2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endParaRPr lang="ru-RU" sz="1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716338"/>
            <a:ext cx="3692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499202" y="1295400"/>
            <a:ext cx="4495800" cy="2514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2000" b="1" i="1" dirty="0" smtClean="0"/>
          </a:p>
          <a:p>
            <a:pPr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Океаны расположите в порядке возрастания: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Тихий- 169,2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СеверноЛедовитый-14,75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Атлантический-91,6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Индийский- 73,556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971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60648"/>
            <a:ext cx="8046665" cy="108012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Географическая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AC5A-690C-4E88-B383-DC3F7BAF06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08625" y="3132138"/>
            <a:ext cx="3455988" cy="3500437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1066800" y="685800"/>
            <a:ext cx="7292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Самый большой материк – Азия (</a:t>
            </a:r>
            <a:r>
              <a:rPr lang="ru-RU" sz="32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44,4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), самый маленький – Австралия (</a:t>
            </a:r>
            <a:r>
              <a:rPr lang="ru-RU" sz="32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8,9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ru-RU" sz="3200" b="1" i="1" dirty="0" smtClean="0"/>
              <a:t>Океаны </a:t>
            </a:r>
            <a:r>
              <a:rPr lang="ru-RU" sz="3200" b="1" i="1" dirty="0"/>
              <a:t>расположите в порядке возрастания: </a:t>
            </a:r>
            <a:endParaRPr lang="ru-RU" sz="3200" b="1" dirty="0"/>
          </a:p>
          <a:p>
            <a:pPr>
              <a:defRPr/>
            </a:pPr>
            <a:r>
              <a:rPr lang="ru-RU" sz="3200" b="1" i="1" dirty="0"/>
              <a:t>Тихий- 169,2</a:t>
            </a:r>
            <a:endParaRPr lang="ru-RU" sz="3200" b="1" dirty="0"/>
          </a:p>
          <a:p>
            <a:pPr>
              <a:defRPr/>
            </a:pPr>
            <a:r>
              <a:rPr lang="ru-RU" sz="3200" b="1" i="1" dirty="0"/>
              <a:t>Атлантический-91,6</a:t>
            </a:r>
            <a:endParaRPr lang="ru-RU" sz="3200" b="1" dirty="0"/>
          </a:p>
          <a:p>
            <a:pPr>
              <a:defRPr/>
            </a:pPr>
            <a:r>
              <a:rPr lang="ru-RU" sz="3200" b="1" i="1" dirty="0"/>
              <a:t>Индийский- 73,556</a:t>
            </a:r>
          </a:p>
          <a:p>
            <a:pPr>
              <a:defRPr/>
            </a:pPr>
            <a:r>
              <a:rPr lang="ru-RU" sz="3200" b="1" i="1" dirty="0"/>
              <a:t>СеверноЛедовитый-14,75</a:t>
            </a:r>
            <a:endParaRPr lang="ru-RU" sz="3200" b="1" dirty="0"/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2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9E40C-F4C0-4FE2-A882-DCD950769D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Земля!!!</a:t>
            </a:r>
            <a:endParaRPr lang="ru-RU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На  земле мы твердо стоим.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Закрепляем про дроби знания.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0727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933950"/>
            <a:ext cx="3028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33950"/>
            <a:ext cx="3028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3028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2286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6" descr="H:\Documents and Settings\Admin\Мои документы\картинки\Анимашки\Птицы\1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202282">
            <a:off x="1862360" y="4799632"/>
            <a:ext cx="29019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7" descr="H:\Documents and Settings\Admin\Мои документы\картинки\Анимашки\Птицы\bird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43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569325" cy="6480175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b="1" i="1" dirty="0" smtClean="0"/>
              <a:t>     Что </a:t>
            </a:r>
            <a:r>
              <a:rPr lang="ru-RU" sz="2400" b="1" i="1" dirty="0"/>
              <a:t>может сравниться с ласкающим морем?</a:t>
            </a:r>
            <a:br>
              <a:rPr lang="ru-RU" sz="2400" b="1" i="1" dirty="0"/>
            </a:br>
            <a:r>
              <a:rPr lang="ru-RU" sz="2400" b="1" i="1" dirty="0"/>
              <a:t>Медлительный плеск бирюзовой волны,</a:t>
            </a:r>
            <a:br>
              <a:rPr lang="ru-RU" sz="2400" b="1" i="1" dirty="0"/>
            </a:br>
            <a:r>
              <a:rPr lang="ru-RU" sz="2400" b="1" i="1" dirty="0" err="1"/>
              <a:t>Оранжевость</a:t>
            </a:r>
            <a:r>
              <a:rPr lang="ru-RU" sz="2400" b="1" i="1" dirty="0"/>
              <a:t> солнца и шёпот прибоя,</a:t>
            </a:r>
            <a:br>
              <a:rPr lang="ru-RU" sz="2400" b="1" i="1" dirty="0"/>
            </a:br>
            <a:r>
              <a:rPr lang="ru-RU" sz="2400" b="1" i="1" dirty="0"/>
              <a:t>О грёзах любви романтичные сны…</a:t>
            </a:r>
            <a:br>
              <a:rPr lang="ru-RU" sz="2400" b="1" i="1" dirty="0"/>
            </a:br>
            <a:r>
              <a:rPr lang="ru-RU" sz="2400" b="1" i="1" dirty="0"/>
              <a:t>Как много во всём этом яркого чувства!</a:t>
            </a:r>
            <a:br>
              <a:rPr lang="ru-RU" sz="2400" b="1" i="1" dirty="0"/>
            </a:br>
            <a:r>
              <a:rPr lang="ru-RU" sz="2400" b="1" i="1" dirty="0"/>
              <a:t>Желание отдыха к морю манит.</a:t>
            </a:r>
            <a:br>
              <a:rPr lang="ru-RU" sz="2400" b="1" i="1" dirty="0"/>
            </a:br>
            <a:r>
              <a:rPr lang="ru-RU" sz="2400" b="1" i="1" dirty="0"/>
              <a:t>Забвение прошлого – это искусство.</a:t>
            </a:r>
            <a:br>
              <a:rPr lang="ru-RU" sz="2400" b="1" i="1" dirty="0"/>
            </a:br>
            <a:r>
              <a:rPr lang="ru-RU" sz="2400" b="1" i="1" dirty="0"/>
              <a:t>Оно нас влечёт к себе, словно магнит.</a:t>
            </a:r>
            <a:br>
              <a:rPr lang="ru-RU" sz="2400" b="1" i="1" dirty="0"/>
            </a:br>
            <a:r>
              <a:rPr lang="ru-RU" sz="2400" b="1" i="1" dirty="0"/>
              <a:t>Забудем проблемы. Оставим заботы.</a:t>
            </a:r>
            <a:br>
              <a:rPr lang="ru-RU" sz="2400" b="1" i="1" dirty="0"/>
            </a:br>
            <a:r>
              <a:rPr lang="ru-RU" sz="2400" b="1" i="1" dirty="0"/>
              <a:t>Себе запретим о дурном вспоминать.</a:t>
            </a:r>
            <a:br>
              <a:rPr lang="ru-RU" sz="2400" b="1" i="1" dirty="0"/>
            </a:br>
            <a:r>
              <a:rPr lang="ru-RU" sz="2400" b="1" i="1" dirty="0"/>
              <a:t>Оценим гармонию южной природы</a:t>
            </a:r>
            <a:br>
              <a:rPr lang="ru-RU" sz="2400" b="1" i="1" dirty="0"/>
            </a:br>
            <a:r>
              <a:rPr lang="ru-RU" sz="2400" b="1" i="1" dirty="0"/>
              <a:t>И будем целительный воздух вдыхать.</a:t>
            </a:r>
            <a:br>
              <a:rPr lang="ru-RU" sz="2400" b="1" i="1" dirty="0"/>
            </a:br>
            <a:r>
              <a:rPr lang="ru-RU" sz="2400" b="1" i="1" dirty="0"/>
              <a:t>Кто не был на море, тот просто не знает,</a:t>
            </a:r>
            <a:br>
              <a:rPr lang="ru-RU" sz="2400" b="1" i="1" dirty="0"/>
            </a:br>
            <a:r>
              <a:rPr lang="ru-RU" sz="2400" b="1" i="1" dirty="0"/>
              <a:t>Как жизнь удивительна и хороша,</a:t>
            </a:r>
            <a:br>
              <a:rPr lang="ru-RU" sz="2400" b="1" i="1" dirty="0"/>
            </a:br>
            <a:r>
              <a:rPr lang="ru-RU" sz="2400" b="1" i="1" dirty="0"/>
              <a:t>Как тело на влажном песке отдыхает</a:t>
            </a:r>
            <a:br>
              <a:rPr lang="ru-RU" sz="2400" b="1" i="1" dirty="0"/>
            </a:br>
            <a:r>
              <a:rPr lang="ru-RU" sz="2400" b="1" i="1" dirty="0"/>
              <a:t>И к радостным звёздам стремится душа.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6DCD0-8331-422D-9561-57A2BD6949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1749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33950"/>
            <a:ext cx="3028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:\Documents and Settings\Admin\Мои документы\картинки\Анимашки\Птицы\1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202282">
            <a:off x="5800725" y="4014788"/>
            <a:ext cx="2901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MCj041186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844675"/>
            <a:ext cx="27368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27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836613"/>
            <a:ext cx="7715250" cy="53117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На уроке я узнал…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Мне было легко…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На уроке я узнал…</a:t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Мне было легко…</a:t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Я пока затрудняюсь…</a:t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Я узнал новое… </a:t>
            </a:r>
            <a:r>
              <a:rPr lang="ru-RU" dirty="0" err="1" smtClean="0">
                <a:solidFill>
                  <a:schemeClr val="bg1"/>
                </a:solidFill>
              </a:rPr>
              <a:t>дняюсь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узнал новое…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ACE46-5644-4456-8454-5F8DF29448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58BD02-5891-4C7A-9849-F47156BE518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5364163" y="4797425"/>
            <a:ext cx="3240087" cy="1800225"/>
            <a:chOff x="4105" y="3385"/>
            <a:chExt cx="817" cy="788"/>
          </a:xfrm>
        </p:grpSpPr>
        <p:sp>
          <p:nvSpPr>
            <p:cNvPr id="32782" name="AutoShape 5"/>
            <p:cNvSpPr>
              <a:spLocks noChangeArrowheads="1"/>
            </p:cNvSpPr>
            <p:nvPr/>
          </p:nvSpPr>
          <p:spPr bwMode="auto">
            <a:xfrm flipV="1">
              <a:off x="4416" y="3966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AutoShape 6"/>
            <p:cNvSpPr>
              <a:spLocks noChangeArrowheads="1"/>
            </p:cNvSpPr>
            <p:nvPr/>
          </p:nvSpPr>
          <p:spPr bwMode="auto">
            <a:xfrm>
              <a:off x="4420" y="3385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AutoShape 7"/>
            <p:cNvSpPr>
              <a:spLocks noChangeArrowheads="1"/>
            </p:cNvSpPr>
            <p:nvPr/>
          </p:nvSpPr>
          <p:spPr bwMode="auto">
            <a:xfrm rot="-5400000">
              <a:off x="4124" y="3672"/>
              <a:ext cx="179" cy="21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AutoShape 8"/>
            <p:cNvSpPr>
              <a:spLocks noChangeArrowheads="1"/>
            </p:cNvSpPr>
            <p:nvPr/>
          </p:nvSpPr>
          <p:spPr bwMode="auto">
            <a:xfrm rot="5400000">
              <a:off x="4724" y="3673"/>
              <a:ext cx="180" cy="21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AutoShape 9"/>
            <p:cNvSpPr>
              <a:spLocks noChangeArrowheads="1"/>
            </p:cNvSpPr>
            <p:nvPr/>
          </p:nvSpPr>
          <p:spPr bwMode="auto">
            <a:xfrm rot="-2586833">
              <a:off x="4215" y="3468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AutoShape 10"/>
            <p:cNvSpPr>
              <a:spLocks noChangeArrowheads="1"/>
            </p:cNvSpPr>
            <p:nvPr/>
          </p:nvSpPr>
          <p:spPr bwMode="auto">
            <a:xfrm rot="2586833" flipV="1">
              <a:off x="4209" y="3883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AutoShape 11"/>
            <p:cNvSpPr>
              <a:spLocks noChangeArrowheads="1"/>
            </p:cNvSpPr>
            <p:nvPr/>
          </p:nvSpPr>
          <p:spPr bwMode="auto">
            <a:xfrm rot="13386833" flipV="1">
              <a:off x="4628" y="3469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AutoShape 12"/>
            <p:cNvSpPr>
              <a:spLocks noChangeArrowheads="1"/>
            </p:cNvSpPr>
            <p:nvPr/>
          </p:nvSpPr>
          <p:spPr bwMode="auto">
            <a:xfrm rot="8232287">
              <a:off x="4628" y="3883"/>
              <a:ext cx="188" cy="20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Oval 13"/>
            <p:cNvSpPr>
              <a:spLocks noChangeArrowheads="1"/>
            </p:cNvSpPr>
            <p:nvPr/>
          </p:nvSpPr>
          <p:spPr bwMode="auto">
            <a:xfrm>
              <a:off x="4296" y="3573"/>
              <a:ext cx="433" cy="41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Oval 14"/>
            <p:cNvSpPr>
              <a:spLocks noChangeArrowheads="1"/>
            </p:cNvSpPr>
            <p:nvPr/>
          </p:nvSpPr>
          <p:spPr bwMode="auto">
            <a:xfrm>
              <a:off x="4377" y="370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2" name="Oval 15"/>
            <p:cNvSpPr>
              <a:spLocks noChangeArrowheads="1"/>
            </p:cNvSpPr>
            <p:nvPr/>
          </p:nvSpPr>
          <p:spPr bwMode="auto">
            <a:xfrm>
              <a:off x="4558" y="370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3" name="AutoShape 16"/>
            <p:cNvSpPr>
              <a:spLocks noChangeArrowheads="1"/>
            </p:cNvSpPr>
            <p:nvPr/>
          </p:nvSpPr>
          <p:spPr bwMode="auto">
            <a:xfrm rot="-5400000">
              <a:off x="4463" y="3802"/>
              <a:ext cx="91" cy="136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5" name="Group 17"/>
          <p:cNvGrpSpPr>
            <a:grpSpLocks/>
          </p:cNvGrpSpPr>
          <p:nvPr/>
        </p:nvGrpSpPr>
        <p:grpSpPr bwMode="auto">
          <a:xfrm>
            <a:off x="323850" y="5334000"/>
            <a:ext cx="2419350" cy="1333500"/>
            <a:chOff x="4967" y="3612"/>
            <a:chExt cx="793" cy="589"/>
          </a:xfrm>
        </p:grpSpPr>
        <p:sp>
          <p:nvSpPr>
            <p:cNvPr id="32778" name="AutoShape 18"/>
            <p:cNvSpPr>
              <a:spLocks noChangeArrowheads="1"/>
            </p:cNvSpPr>
            <p:nvPr/>
          </p:nvSpPr>
          <p:spPr bwMode="auto">
            <a:xfrm>
              <a:off x="4967" y="3612"/>
              <a:ext cx="793" cy="589"/>
            </a:xfrm>
            <a:prstGeom prst="cloudCallout">
              <a:avLst>
                <a:gd name="adj1" fmla="val -11792"/>
                <a:gd name="adj2" fmla="val -21139"/>
              </a:avLst>
            </a:prstGeom>
            <a:solidFill>
              <a:schemeClr val="accent2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Oval 19"/>
            <p:cNvSpPr>
              <a:spLocks noChangeArrowheads="1"/>
            </p:cNvSpPr>
            <p:nvPr/>
          </p:nvSpPr>
          <p:spPr bwMode="auto">
            <a:xfrm>
              <a:off x="5148" y="3838"/>
              <a:ext cx="91" cy="90"/>
            </a:xfrm>
            <a:prstGeom prst="ellipse">
              <a:avLst/>
            </a:prstGeom>
            <a:solidFill>
              <a:schemeClr val="tx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0" name="Oval 20"/>
            <p:cNvSpPr>
              <a:spLocks noChangeArrowheads="1"/>
            </p:cNvSpPr>
            <p:nvPr/>
          </p:nvSpPr>
          <p:spPr bwMode="auto">
            <a:xfrm>
              <a:off x="5465" y="3793"/>
              <a:ext cx="91" cy="90"/>
            </a:xfrm>
            <a:prstGeom prst="ellipse">
              <a:avLst/>
            </a:prstGeom>
            <a:solidFill>
              <a:schemeClr val="tx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1" name="AutoShape 21"/>
            <p:cNvSpPr>
              <a:spLocks noChangeArrowheads="1"/>
            </p:cNvSpPr>
            <p:nvPr/>
          </p:nvSpPr>
          <p:spPr bwMode="auto">
            <a:xfrm rot="5400000">
              <a:off x="5329" y="3929"/>
              <a:ext cx="91" cy="181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6" name="Text Box 22"/>
          <p:cNvSpPr txBox="1">
            <a:spLocks noChangeArrowheads="1"/>
          </p:cNvSpPr>
          <p:nvPr/>
        </p:nvSpPr>
        <p:spPr bwMode="auto">
          <a:xfrm>
            <a:off x="611188" y="90805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ПОКАЖИ  СВОЁ  НАСТРОЕНИЕ</a:t>
            </a:r>
          </a:p>
        </p:txBody>
      </p:sp>
      <p:sp>
        <p:nvSpPr>
          <p:cNvPr id="32777" name="Text Box 23"/>
          <p:cNvSpPr txBox="1">
            <a:spLocks noChangeArrowheads="1"/>
          </p:cNvSpPr>
          <p:nvPr/>
        </p:nvSpPr>
        <p:spPr bwMode="auto">
          <a:xfrm>
            <a:off x="3886200" y="5642165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xmlns="" val="36034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Составить математическую аппликацию с использованием геометрических фигур, и записать в виде дроби количество использованных фигур от первоначального.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Нарисовать рисунок на тему: «Дроби десятичные»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1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8BE0F-9F0F-4948-8D63-2ADCC0AB6C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558032-D26F-448B-8C77-E45FEAA0E87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167927">
            <a:off x="1048544" y="2902744"/>
            <a:ext cx="1298575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218333">
            <a:off x="4389438" y="1374775"/>
            <a:ext cx="660400" cy="35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7167563" y="2489200"/>
            <a:ext cx="1214438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4444401">
            <a:off x="6426200" y="5299075"/>
            <a:ext cx="1525588" cy="35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0"/>
            <a:ext cx="4608512" cy="980728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Маршрут путешествия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908050"/>
            <a:ext cx="4500563" cy="1643063"/>
            <a:chOff x="0" y="1142984"/>
            <a:chExt cx="4500562" cy="1643074"/>
          </a:xfrm>
        </p:grpSpPr>
        <p:sp>
          <p:nvSpPr>
            <p:cNvPr id="12" name="12-конечная звезда 11"/>
            <p:cNvSpPr/>
            <p:nvPr/>
          </p:nvSpPr>
          <p:spPr>
            <a:xfrm>
              <a:off x="0" y="1142984"/>
              <a:ext cx="4500562" cy="1643074"/>
            </a:xfrm>
            <a:prstGeom prst="star12">
              <a:avLst/>
            </a:prstGeom>
            <a:solidFill>
              <a:srgbClr val="66FF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Географическая</a:t>
              </a:r>
            </a:p>
          </p:txBody>
        </p:sp>
        <p:sp>
          <p:nvSpPr>
            <p:cNvPr id="7192" name="TextBox 12"/>
            <p:cNvSpPr txBox="1">
              <a:spLocks noChangeArrowheads="1"/>
            </p:cNvSpPr>
            <p:nvPr/>
          </p:nvSpPr>
          <p:spPr bwMode="auto">
            <a:xfrm>
              <a:off x="1500166" y="1428736"/>
              <a:ext cx="1715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i="1"/>
                <a:t>Остановка</a:t>
              </a: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4929188" y="620713"/>
            <a:ext cx="4214812" cy="1643062"/>
            <a:chOff x="4929158" y="714356"/>
            <a:chExt cx="4214842" cy="1643074"/>
          </a:xfrm>
        </p:grpSpPr>
        <p:sp>
          <p:nvSpPr>
            <p:cNvPr id="15" name="12-конечная звезда 14"/>
            <p:cNvSpPr/>
            <p:nvPr/>
          </p:nvSpPr>
          <p:spPr>
            <a:xfrm>
              <a:off x="4929158" y="714356"/>
              <a:ext cx="4214842" cy="1643074"/>
            </a:xfrm>
            <a:prstGeom prst="star12">
              <a:avLst/>
            </a:prstGeom>
            <a:solidFill>
              <a:srgbClr val="25F16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solidFill>
                    <a:srgbClr val="FF00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Историческая</a:t>
              </a:r>
            </a:p>
          </p:txBody>
        </p:sp>
        <p:sp>
          <p:nvSpPr>
            <p:cNvPr id="7190" name="TextBox 15"/>
            <p:cNvSpPr txBox="1">
              <a:spLocks noChangeArrowheads="1"/>
            </p:cNvSpPr>
            <p:nvPr/>
          </p:nvSpPr>
          <p:spPr bwMode="auto">
            <a:xfrm>
              <a:off x="6215074" y="1000108"/>
              <a:ext cx="16823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i="1"/>
                <a:t>Остановка</a:t>
              </a:r>
            </a:p>
            <a:p>
              <a:pPr eaLnBrk="1" hangingPunct="1"/>
              <a:endParaRPr lang="ru-RU"/>
            </a:p>
          </p:txBody>
        </p:sp>
      </p:grpSp>
      <p:grpSp>
        <p:nvGrpSpPr>
          <p:cNvPr id="11" name="Группа 16"/>
          <p:cNvGrpSpPr>
            <a:grpSpLocks/>
          </p:cNvGrpSpPr>
          <p:nvPr/>
        </p:nvGrpSpPr>
        <p:grpSpPr bwMode="auto">
          <a:xfrm>
            <a:off x="5435600" y="2997200"/>
            <a:ext cx="3929063" cy="2000250"/>
            <a:chOff x="4500562" y="3357562"/>
            <a:chExt cx="3929090" cy="2000264"/>
          </a:xfrm>
        </p:grpSpPr>
        <p:sp>
          <p:nvSpPr>
            <p:cNvPr id="18" name="12-конечная звезда 17"/>
            <p:cNvSpPr/>
            <p:nvPr/>
          </p:nvSpPr>
          <p:spPr>
            <a:xfrm>
              <a:off x="4500562" y="3357562"/>
              <a:ext cx="3929090" cy="2000264"/>
            </a:xfrm>
            <a:prstGeom prst="star12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solidFill>
                    <a:srgbClr val="0070C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Математическая</a:t>
              </a:r>
            </a:p>
          </p:txBody>
        </p:sp>
        <p:sp>
          <p:nvSpPr>
            <p:cNvPr id="7188" name="TextBox 18"/>
            <p:cNvSpPr txBox="1">
              <a:spLocks noChangeArrowheads="1"/>
            </p:cNvSpPr>
            <p:nvPr/>
          </p:nvSpPr>
          <p:spPr bwMode="auto">
            <a:xfrm>
              <a:off x="5786446" y="3714752"/>
              <a:ext cx="16823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i="1"/>
                <a:t>Остановка</a:t>
              </a:r>
            </a:p>
            <a:p>
              <a:pPr eaLnBrk="1" hangingPunct="1"/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-396875" y="3789363"/>
            <a:ext cx="4032250" cy="1785937"/>
            <a:chOff x="-325242" y="4076749"/>
            <a:chExt cx="4032448" cy="1785950"/>
          </a:xfrm>
        </p:grpSpPr>
        <p:sp>
          <p:nvSpPr>
            <p:cNvPr id="21" name="12-конечная звезда 20"/>
            <p:cNvSpPr/>
            <p:nvPr/>
          </p:nvSpPr>
          <p:spPr>
            <a:xfrm>
              <a:off x="-325242" y="4076749"/>
              <a:ext cx="4032448" cy="1785950"/>
            </a:xfrm>
            <a:prstGeom prst="star12">
              <a:avLst/>
            </a:prstGeom>
            <a:solidFill>
              <a:srgbClr val="FF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000" b="1" dirty="0">
                  <a:ln w="11430"/>
                  <a:solidFill>
                    <a:srgbClr val="00CC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Биологическая</a:t>
              </a:r>
            </a:p>
          </p:txBody>
        </p:sp>
        <p:sp>
          <p:nvSpPr>
            <p:cNvPr id="7186" name="TextBox 21"/>
            <p:cNvSpPr txBox="1">
              <a:spLocks noChangeArrowheads="1"/>
            </p:cNvSpPr>
            <p:nvPr/>
          </p:nvSpPr>
          <p:spPr bwMode="auto">
            <a:xfrm>
              <a:off x="1043608" y="4221088"/>
              <a:ext cx="194421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i="1"/>
                <a:t>Остановка</a:t>
              </a:r>
            </a:p>
            <a:p>
              <a:pPr eaLnBrk="1" hangingPunct="1"/>
              <a:endParaRPr lang="ru-RU"/>
            </a:p>
          </p:txBody>
        </p:sp>
      </p:grpSp>
      <p:pic>
        <p:nvPicPr>
          <p:cNvPr id="71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5018088"/>
            <a:ext cx="19335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Прямоугольник 23"/>
          <p:cNvSpPr>
            <a:spLocks noChangeArrowheads="1"/>
          </p:cNvSpPr>
          <p:nvPr/>
        </p:nvSpPr>
        <p:spPr bwMode="auto">
          <a:xfrm>
            <a:off x="3203575" y="4941888"/>
            <a:ext cx="41052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omic Sans MS" pitchFamily="66" charset="0"/>
              </a:rPr>
              <a:t>На каждой остановке вам надо будет показать свои знания, находчивость и смекалку.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omic Sans MS" pitchFamily="66" charset="0"/>
              </a:rPr>
              <a:t>Итак, в путь!                                       Желаю дачи!   </a:t>
            </a:r>
          </a:p>
        </p:txBody>
      </p:sp>
    </p:spTree>
    <p:extLst>
      <p:ext uri="{BB962C8B-B14F-4D97-AF65-F5344CB8AC3E}">
        <p14:creationId xmlns:p14="http://schemas.microsoft.com/office/powerpoint/2010/main" xmlns="" val="284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688C-ED0D-4539-8C84-63C25B87FDA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932649-51AE-4E19-870C-CB2E74D544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7643866" cy="3000396"/>
          </a:xfrm>
          <a:prstGeom prst="rect">
            <a:avLst/>
          </a:prstGeom>
          <a:noFill/>
        </p:spPr>
        <p:txBody>
          <a:bodyPr wrap="none">
            <a:prstTxWarp prst="textTriangle">
              <a:avLst>
                <a:gd name="adj" fmla="val 358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</a:t>
            </a:r>
          </a:p>
        </p:txBody>
      </p:sp>
      <p:pic>
        <p:nvPicPr>
          <p:cNvPr id="7" name="Picture 2" descr="C:\Users\Хозяин\Pictures\солнце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2875"/>
            <a:ext cx="27860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E4193-D602-49F8-8C3E-87B891CF8C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600" y="1447800"/>
            <a:ext cx="7467600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Чтобы отправиться в путь,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Знания, смекалку, внимание 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Прихватить не забудь.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Дружба, поддержка друзей важна,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Находчивость тоже будет нужна.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По морю знаний пешком не пойдешь,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Arial" charset="0"/>
              </a:rPr>
              <a:t>Без корабля, увы, пропадешь.</a:t>
            </a:r>
          </a:p>
        </p:txBody>
      </p:sp>
      <p:pic>
        <p:nvPicPr>
          <p:cNvPr id="8199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8702" y="5181600"/>
            <a:ext cx="1795297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7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37226-1A40-4217-8B02-55F161F85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D5CE6A-A7B3-4E95-87BB-2EC6FD91FF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22" name="TextBox 46"/>
          <p:cNvSpPr txBox="1">
            <a:spLocks noChangeArrowheads="1"/>
          </p:cNvSpPr>
          <p:nvPr/>
        </p:nvSpPr>
        <p:spPr bwMode="auto">
          <a:xfrm>
            <a:off x="6261100" y="6503988"/>
            <a:ext cx="29543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700" b="1">
              <a:solidFill>
                <a:srgbClr val="00B050"/>
              </a:solidFill>
              <a:latin typeface="Adobe Fangsong Std R"/>
              <a:ea typeface="Adobe Fangsong Std R"/>
              <a:cs typeface="Adobe Fangsong Std R"/>
            </a:endParaRPr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4140200" y="1557338"/>
            <a:ext cx="146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1,36 м </a:t>
            </a:r>
            <a:endParaRPr lang="ru-RU" sz="2000" b="1" i="1">
              <a:latin typeface="Bookman Old Style" pitchFamily="18" charset="0"/>
            </a:endParaRPr>
          </a:p>
        </p:txBody>
      </p:sp>
      <p:grpSp>
        <p:nvGrpSpPr>
          <p:cNvPr id="9224" name="Group 33"/>
          <p:cNvGrpSpPr>
            <a:grpSpLocks/>
          </p:cNvGrpSpPr>
          <p:nvPr/>
        </p:nvGrpSpPr>
        <p:grpSpPr bwMode="auto">
          <a:xfrm>
            <a:off x="1619250" y="2349500"/>
            <a:ext cx="5870575" cy="863600"/>
            <a:chOff x="793" y="322"/>
            <a:chExt cx="1996" cy="544"/>
          </a:xfrm>
        </p:grpSpPr>
        <p:sp>
          <p:nvSpPr>
            <p:cNvPr id="9228" name="Rectangle 22"/>
            <p:cNvSpPr>
              <a:spLocks noChangeArrowheads="1"/>
            </p:cNvSpPr>
            <p:nvPr/>
          </p:nvSpPr>
          <p:spPr bwMode="auto">
            <a:xfrm>
              <a:off x="793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26"/>
            <p:cNvSpPr>
              <a:spLocks noChangeArrowheads="1"/>
            </p:cNvSpPr>
            <p:nvPr/>
          </p:nvSpPr>
          <p:spPr bwMode="auto">
            <a:xfrm>
              <a:off x="1292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Rectangle 27"/>
            <p:cNvSpPr>
              <a:spLocks noChangeArrowheads="1"/>
            </p:cNvSpPr>
            <p:nvPr/>
          </p:nvSpPr>
          <p:spPr bwMode="auto">
            <a:xfrm>
              <a:off x="1791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28"/>
            <p:cNvSpPr>
              <a:spLocks noChangeArrowheads="1"/>
            </p:cNvSpPr>
            <p:nvPr/>
          </p:nvSpPr>
          <p:spPr bwMode="auto">
            <a:xfrm>
              <a:off x="2290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5" name="AutoShape 34"/>
          <p:cNvSpPr>
            <a:spLocks/>
          </p:cNvSpPr>
          <p:nvPr/>
        </p:nvSpPr>
        <p:spPr bwMode="auto">
          <a:xfrm rot="5400000">
            <a:off x="4410075" y="-801687"/>
            <a:ext cx="288925" cy="5870575"/>
          </a:xfrm>
          <a:prstGeom prst="leftBrace">
            <a:avLst>
              <a:gd name="adj1" fmla="val 182774"/>
              <a:gd name="adj2" fmla="val 50000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35"/>
          <p:cNvSpPr>
            <a:spLocks/>
          </p:cNvSpPr>
          <p:nvPr/>
        </p:nvSpPr>
        <p:spPr bwMode="auto">
          <a:xfrm rot="-5400000">
            <a:off x="2244725" y="2587625"/>
            <a:ext cx="215900" cy="1466850"/>
          </a:xfrm>
          <a:prstGeom prst="leftBrace">
            <a:avLst>
              <a:gd name="adj1" fmla="val 30574"/>
              <a:gd name="adj2" fmla="val 50000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Text Box 36"/>
          <p:cNvSpPr txBox="1">
            <a:spLocks noChangeArrowheads="1"/>
          </p:cNvSpPr>
          <p:nvPr/>
        </p:nvSpPr>
        <p:spPr bwMode="auto">
          <a:xfrm>
            <a:off x="1979613" y="3500438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Bookman Old Style" pitchFamily="18" charset="0"/>
              </a:rPr>
              <a:t>? м</a:t>
            </a:r>
          </a:p>
        </p:txBody>
      </p:sp>
    </p:spTree>
    <p:extLst>
      <p:ext uri="{BB962C8B-B14F-4D97-AF65-F5344CB8AC3E}">
        <p14:creationId xmlns:p14="http://schemas.microsoft.com/office/powerpoint/2010/main" xmlns="" val="30017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C772-6E01-45DB-9EC3-4108C78AAA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87F5C1-4C20-4790-9B82-848260AD3D4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6" name="TextBox 46"/>
          <p:cNvSpPr txBox="1">
            <a:spLocks noChangeArrowheads="1"/>
          </p:cNvSpPr>
          <p:nvPr/>
        </p:nvSpPr>
        <p:spPr bwMode="auto">
          <a:xfrm>
            <a:off x="6261100" y="6503988"/>
            <a:ext cx="29543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700" b="1">
              <a:solidFill>
                <a:srgbClr val="00B050"/>
              </a:solidFill>
              <a:latin typeface="Adobe Fangsong Std R"/>
              <a:ea typeface="Adobe Fangsong Std R"/>
              <a:cs typeface="Adobe Fangsong Std R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960688" y="1984375"/>
            <a:ext cx="354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1,36 : 4 = 0,34</a:t>
            </a:r>
            <a:endParaRPr lang="en-US" sz="28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10248" name="Text Box 23"/>
          <p:cNvSpPr txBox="1">
            <a:spLocks noChangeArrowheads="1"/>
          </p:cNvSpPr>
          <p:nvPr/>
        </p:nvSpPr>
        <p:spPr bwMode="auto">
          <a:xfrm>
            <a:off x="3733800" y="381000"/>
            <a:ext cx="146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/>
              <a:t>1,36 м </a:t>
            </a:r>
            <a:endParaRPr lang="ru-RU" sz="3200" b="1" i="1" dirty="0">
              <a:latin typeface="Bookman Old Style" pitchFamily="18" charset="0"/>
            </a:endParaRPr>
          </a:p>
        </p:txBody>
      </p:sp>
      <p:grpSp>
        <p:nvGrpSpPr>
          <p:cNvPr id="10249" name="Group 33"/>
          <p:cNvGrpSpPr>
            <a:grpSpLocks/>
          </p:cNvGrpSpPr>
          <p:nvPr/>
        </p:nvGrpSpPr>
        <p:grpSpPr bwMode="auto">
          <a:xfrm>
            <a:off x="1366838" y="981075"/>
            <a:ext cx="5870575" cy="863600"/>
            <a:chOff x="793" y="322"/>
            <a:chExt cx="1996" cy="544"/>
          </a:xfrm>
        </p:grpSpPr>
        <p:sp>
          <p:nvSpPr>
            <p:cNvPr id="10260" name="Rectangle 22"/>
            <p:cNvSpPr>
              <a:spLocks noChangeArrowheads="1"/>
            </p:cNvSpPr>
            <p:nvPr/>
          </p:nvSpPr>
          <p:spPr bwMode="auto">
            <a:xfrm>
              <a:off x="793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Rectangle 26"/>
            <p:cNvSpPr>
              <a:spLocks noChangeArrowheads="1"/>
            </p:cNvSpPr>
            <p:nvPr/>
          </p:nvSpPr>
          <p:spPr bwMode="auto">
            <a:xfrm>
              <a:off x="1292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Rectangle 27"/>
            <p:cNvSpPr>
              <a:spLocks noChangeArrowheads="1"/>
            </p:cNvSpPr>
            <p:nvPr/>
          </p:nvSpPr>
          <p:spPr bwMode="auto">
            <a:xfrm>
              <a:off x="1791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Rectangle 28"/>
            <p:cNvSpPr>
              <a:spLocks noChangeArrowheads="1"/>
            </p:cNvSpPr>
            <p:nvPr/>
          </p:nvSpPr>
          <p:spPr bwMode="auto">
            <a:xfrm>
              <a:off x="2290" y="322"/>
              <a:ext cx="499" cy="54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0" name="AutoShape 34"/>
          <p:cNvSpPr>
            <a:spLocks/>
          </p:cNvSpPr>
          <p:nvPr/>
        </p:nvSpPr>
        <p:spPr bwMode="auto">
          <a:xfrm rot="5400000">
            <a:off x="4162425" y="-2181225"/>
            <a:ext cx="288925" cy="5870575"/>
          </a:xfrm>
          <a:prstGeom prst="leftBrace">
            <a:avLst>
              <a:gd name="adj1" fmla="val 182774"/>
              <a:gd name="adj2" fmla="val 50000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35"/>
          <p:cNvSpPr>
            <a:spLocks/>
          </p:cNvSpPr>
          <p:nvPr/>
        </p:nvSpPr>
        <p:spPr bwMode="auto">
          <a:xfrm rot="-5400000">
            <a:off x="1992313" y="1250950"/>
            <a:ext cx="215900" cy="1466850"/>
          </a:xfrm>
          <a:prstGeom prst="leftBrace">
            <a:avLst>
              <a:gd name="adj1" fmla="val 30574"/>
              <a:gd name="adj2" fmla="val 50000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Text Box 36"/>
          <p:cNvSpPr txBox="1">
            <a:spLocks noChangeArrowheads="1"/>
          </p:cNvSpPr>
          <p:nvPr/>
        </p:nvSpPr>
        <p:spPr bwMode="auto">
          <a:xfrm>
            <a:off x="1704975" y="207168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Bookman Old Style" pitchFamily="18" charset="0"/>
              </a:rPr>
              <a:t>? м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997200" y="2468563"/>
            <a:ext cx="2435225" cy="3487737"/>
            <a:chOff x="1973" y="2724"/>
            <a:chExt cx="1534" cy="2197"/>
          </a:xfrm>
        </p:grpSpPr>
        <p:sp>
          <p:nvSpPr>
            <p:cNvPr id="10255" name="Text Box 43"/>
            <p:cNvSpPr txBox="1">
              <a:spLocks noChangeArrowheads="1"/>
            </p:cNvSpPr>
            <p:nvPr/>
          </p:nvSpPr>
          <p:spPr bwMode="auto">
            <a:xfrm>
              <a:off x="2099" y="2742"/>
              <a:ext cx="1353" cy="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ru-RU" sz="3200">
                  <a:solidFill>
                    <a:srgbClr val="006C31"/>
                  </a:solidFill>
                </a:rPr>
                <a:t> </a:t>
              </a:r>
              <a:r>
                <a:rPr lang="ru-RU" sz="3000">
                  <a:solidFill>
                    <a:srgbClr val="006C31"/>
                  </a:solidFill>
                </a:rPr>
                <a:t>1,36</a:t>
              </a:r>
              <a:endParaRPr lang="ru-RU" sz="3000" b="1">
                <a:solidFill>
                  <a:srgbClr val="006C31"/>
                </a:solidFill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 b="1" u="sng">
                  <a:solidFill>
                    <a:srgbClr val="006C31"/>
                  </a:solidFill>
                </a:rPr>
                <a:t> </a:t>
              </a:r>
              <a:r>
                <a:rPr lang="ru-RU" sz="3000" u="sng">
                  <a:solidFill>
                    <a:srgbClr val="006C31"/>
                  </a:solidFill>
                </a:rPr>
                <a:t>0   </a:t>
              </a:r>
              <a:r>
                <a:rPr lang="ru-RU" sz="3000" u="sng">
                  <a:solidFill>
                    <a:schemeClr val="bg1"/>
                  </a:solidFill>
                </a:rPr>
                <a:t>.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  13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   </a:t>
              </a:r>
              <a:r>
                <a:rPr lang="ru-RU" sz="3000" u="sng">
                  <a:solidFill>
                    <a:srgbClr val="006C31"/>
                  </a:solidFill>
                </a:rPr>
                <a:t>12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      16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       </a:t>
              </a:r>
              <a:r>
                <a:rPr lang="ru-RU" sz="3000" u="sng">
                  <a:solidFill>
                    <a:srgbClr val="006C31"/>
                  </a:solidFill>
                </a:rPr>
                <a:t>16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         0</a:t>
              </a:r>
            </a:p>
          </p:txBody>
        </p:sp>
        <p:sp>
          <p:nvSpPr>
            <p:cNvPr id="10256" name="Line 44"/>
            <p:cNvSpPr>
              <a:spLocks noChangeShapeType="1"/>
            </p:cNvSpPr>
            <p:nvPr/>
          </p:nvSpPr>
          <p:spPr bwMode="auto">
            <a:xfrm>
              <a:off x="2917" y="3003"/>
              <a:ext cx="363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45"/>
            <p:cNvSpPr>
              <a:spLocks noChangeShapeType="1"/>
            </p:cNvSpPr>
            <p:nvPr/>
          </p:nvSpPr>
          <p:spPr bwMode="auto">
            <a:xfrm>
              <a:off x="2917" y="2780"/>
              <a:ext cx="0" cy="54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Text Box 46"/>
            <p:cNvSpPr txBox="1">
              <a:spLocks noChangeArrowheads="1"/>
            </p:cNvSpPr>
            <p:nvPr/>
          </p:nvSpPr>
          <p:spPr bwMode="auto">
            <a:xfrm>
              <a:off x="2917" y="2724"/>
              <a:ext cx="59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ru-RU" sz="3000">
                  <a:solidFill>
                    <a:srgbClr val="006C31"/>
                  </a:solidFill>
                </a:rPr>
                <a:t>4</a:t>
              </a:r>
            </a:p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endParaRPr lang="ru-RU" sz="3000">
                <a:solidFill>
                  <a:srgbClr val="006C31"/>
                </a:solidFill>
              </a:endParaRPr>
            </a:p>
          </p:txBody>
        </p:sp>
        <p:sp>
          <p:nvSpPr>
            <p:cNvPr id="10259" name="Line 47"/>
            <p:cNvSpPr>
              <a:spLocks noChangeShapeType="1"/>
            </p:cNvSpPr>
            <p:nvPr/>
          </p:nvSpPr>
          <p:spPr bwMode="auto">
            <a:xfrm>
              <a:off x="1973" y="2981"/>
              <a:ext cx="227" cy="0"/>
            </a:xfrm>
            <a:prstGeom prst="line">
              <a:avLst/>
            </a:prstGeom>
            <a:noFill/>
            <a:ln w="28575">
              <a:solidFill>
                <a:srgbClr val="006C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519613" y="2922588"/>
            <a:ext cx="6334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0,34</a:t>
            </a:r>
          </a:p>
        </p:txBody>
      </p:sp>
    </p:spTree>
    <p:extLst>
      <p:ext uri="{BB962C8B-B14F-4D97-AF65-F5344CB8AC3E}">
        <p14:creationId xmlns:p14="http://schemas.microsoft.com/office/powerpoint/2010/main" xmlns="" val="42512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3A49-064D-4BBC-9FE5-6F02902999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752374"/>
            <a:ext cx="7705725" cy="4321175"/>
          </a:xfrm>
          <a:noFill/>
        </p:spPr>
      </p:pic>
      <p:sp>
        <p:nvSpPr>
          <p:cNvPr id="26" name="Прямоугольник 25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5105400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46426" y="3922712"/>
            <a:ext cx="1871663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6,21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3777" y="1779588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8464" y="1779588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62,1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18464" y="3914549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6210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21845" y="1779588"/>
            <a:ext cx="1871663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73776" y="3925434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9539" y="3922713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9539" y="1782309"/>
            <a:ext cx="17287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3700</a:t>
            </a:r>
          </a:p>
        </p:txBody>
      </p:sp>
      <p:pic>
        <p:nvPicPr>
          <p:cNvPr id="42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3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7695-3610-4F06-9E52-B57F884618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AC8940-A28A-47D1-80E6-DA15ACA2ED8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7737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46" y="5786454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9269" y="4398508"/>
            <a:ext cx="1871663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6,21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0932" y="2237921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5619" y="2237921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62,1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65619" y="4398508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20932" y="4398508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382" y="4388983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0482" y="2237921"/>
            <a:ext cx="17287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3700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2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7265" y="1639661"/>
            <a:ext cx="8229600" cy="4525963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4961B-DB5C-4ADE-A908-9E3E5E1ED9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24FEC3-6104-4AE5-9808-6B8BFD7B71C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4" y="2141764"/>
            <a:ext cx="770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531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643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/>
              <a:t>Выполни устный счет и открой картинку: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6,21*100 = …        621:100 = …        60+2,1= …  0,6210*10000 = </a:t>
            </a:r>
          </a:p>
          <a:p>
            <a:pPr eaLnBrk="1" hangingPunct="1"/>
            <a:r>
              <a:rPr lang="ru-RU" sz="2000" b="1">
                <a:solidFill>
                  <a:srgbClr val="7030A0"/>
                </a:solidFill>
              </a:rPr>
              <a:t>   3,7*1000= …         3,7:10 = …        0,37:10 = …   62,1:1000=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0939" y="5523485"/>
            <a:ext cx="42343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в царство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десятичных дробей!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7007" y="2155371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0,37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1694" y="2155371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62,1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1694" y="4315958"/>
            <a:ext cx="2160588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6210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007" y="4315958"/>
            <a:ext cx="19446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0,037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5736" y="4326844"/>
            <a:ext cx="17668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0,0621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2000" y="2159226"/>
            <a:ext cx="1728787" cy="21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3700</a:t>
            </a:r>
          </a:p>
        </p:txBody>
      </p:sp>
      <p:pic>
        <p:nvPicPr>
          <p:cNvPr id="18" name="Picture 6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223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B26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990</Words>
  <Application>Microsoft Office PowerPoint</Application>
  <PresentationFormat>Экран (4:3)</PresentationFormat>
  <Paragraphs>267</Paragraphs>
  <Slides>30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Географическая </vt:lpstr>
      <vt:lpstr>Географическая </vt:lpstr>
      <vt:lpstr>Слайд 26</vt:lpstr>
      <vt:lpstr>Слайд 27</vt:lpstr>
      <vt:lpstr>Слайд 28</vt:lpstr>
      <vt:lpstr>Домашнее задание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Fara</cp:lastModifiedBy>
  <cp:revision>20</cp:revision>
  <dcterms:created xsi:type="dcterms:W3CDTF">2013-10-20T14:54:06Z</dcterms:created>
  <dcterms:modified xsi:type="dcterms:W3CDTF">2014-03-03T16:46:41Z</dcterms:modified>
</cp:coreProperties>
</file>